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360" r:id="rId2"/>
    <p:sldId id="334" r:id="rId3"/>
    <p:sldId id="335" r:id="rId4"/>
    <p:sldId id="336" r:id="rId5"/>
  </p:sldIdLst>
  <p:sldSz cx="12192000" cy="6858000"/>
  <p:notesSz cx="6858000" cy="9144000"/>
  <p:embeddedFontLst>
    <p:embeddedFont>
      <p:font typeface="HY헤드라인M" panose="02030600000101010101" pitchFamily="18" charset="-127"/>
      <p:regular r:id="rId7"/>
    </p:embeddedFont>
    <p:embeddedFont>
      <p:font typeface="Noto Sans KR" panose="020B0500000000000000" pitchFamily="34" charset="-127"/>
      <p:regular r:id="rId8"/>
      <p:bold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31EBAE96-B731-4ACE-B7BB-F47608076F1E}">
          <p14:sldIdLst>
            <p14:sldId id="360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0A0"/>
    <a:srgbClr val="FFD042"/>
    <a:srgbClr val="2C46DF"/>
    <a:srgbClr val="44546A"/>
    <a:srgbClr val="F7F7F7"/>
    <a:srgbClr val="EBF1F9"/>
    <a:srgbClr val="F0F4FA"/>
    <a:srgbClr val="F5F6FD"/>
    <a:srgbClr val="DBDFF9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FCAF8-DD79-4E52-A6E2-63854C13F3AB}" v="284" dt="2021-03-25T02:59:28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4" autoAdjust="0"/>
    <p:restoredTop sz="94660"/>
  </p:normalViewPr>
  <p:slideViewPr>
    <p:cSldViewPr snapToGrid="0">
      <p:cViewPr>
        <p:scale>
          <a:sx n="100" d="100"/>
          <a:sy n="100" d="100"/>
        </p:scale>
        <p:origin x="990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FE768D18-069D-4EC7-A961-B00E3B926515}" type="datetimeFigureOut">
              <a:rPr lang="ko-KR" altLang="en-US" smtClean="0"/>
              <a:pPr/>
              <a:t>2021-03-31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3E967378-E1C3-478A-8427-12BEE2AA5E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95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8CEF0-B7CA-4971-8A58-CD2B437AC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B12838-0C89-43BD-9BDB-5657173A7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8F993-BA7F-427E-A058-6684B3DD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0764D-3DDE-468F-B84C-1FD82C98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D56B7-C21B-44B0-8E0B-544DF5AB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7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5CECC-248C-4C60-BFD7-F6C25072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043F2-CD21-459E-AAD2-92F72A45F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A9021-4DA1-4F03-8EFC-E4AF1562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50021-D4F5-4B5E-8B44-B65D98D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A17EE-09C4-4E39-A21D-B8347F0A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5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112F79-6A8C-43F6-A49E-D0BFF0130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F01C3A-5D15-4033-9A4A-1743996E6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76D4AA-8BAF-41E1-9EB2-49D1DB6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6F912-5085-4539-A784-87EF23FF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2F1F9-51C0-42E8-87F6-1865CB49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7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BAAA0-1A1E-4B85-A89B-30F3A8C7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BACB7-4900-43D3-9ED3-44D481FE5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C7ED04-C217-4114-9EA1-C7085154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138DF-9A9E-4511-AC19-E794B7AC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0371B5-7146-4CB3-8158-B430F13E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5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E009E-839C-4554-82CB-DD31DE15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CDB79-DED9-443A-AD20-599A08B67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CB4A-71D4-4B98-94A3-865B0A90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AE239-D101-422E-89B5-24C087A0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34B7A-A7BC-4697-A3D4-025E3DA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3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4185A-F096-440A-9E3E-AD0D3B0C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E4ECF-FCE4-4B2C-AC12-16D580696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0EB6F7-F1BE-4831-A21A-7DABE8A43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A6A74-AB64-43D6-A94A-0470EB38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188E3-A621-4469-9FA8-EB55A998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8DB071-150C-4A0F-80DF-F7FA7C19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00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FB40C-3EF7-4220-BA3A-FD2CF1CC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8EFAC3-6348-4B2A-981A-18CBB37A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35C0E8-2DEC-459E-B60A-56DB12C70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01138-A203-4871-BC96-8A326408A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854185-BD9B-45A3-9769-3337B79C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0FCDA-BB94-43E2-8E33-6CC041EB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9D6063-3F2B-4FC9-BC51-D84498FE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AEF309-5507-4B2B-9A17-A99F5E90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13BCB-0975-4F66-91B2-C6F453AA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C50405-8E35-4170-A9B9-04D11D53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A5BFC-E922-4E5D-A8E6-BD3EA19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D732DE-53DA-4A35-8832-5133538D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2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A7DB5B-E64C-4039-B8C5-BD912E39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423BCA-34A5-422D-9C55-F6114D28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1C2832-2E2D-4CE0-9AED-2218C125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3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2FFEA-D2EA-4F51-8F59-34318C96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AB390-C141-4D23-9D20-A54E3A57F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61F362-D415-4207-A112-D15970CC2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9E44-127C-4A77-AE3B-9BC0321A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0B215-9568-4F29-872B-0CCFC527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86DF65-665F-4029-80B2-9C68E147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03883-7FD2-4557-89F7-BEC7D506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BEA285-FD32-4E6C-A5C7-3460766B0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D18D52-EB29-4935-AB95-ED37008C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A31CAC-0638-4E35-81B2-7D8E2A7E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73AD8-7041-40DF-91B0-8897414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6D76C-D303-4F88-BAA8-77B8D88A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6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BC025B-3426-4FC9-B9A6-B8B8924E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55812-C1CA-4DA1-ADAC-4E5F390BC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6304B7-2AF6-40C5-B4EB-7D9C46021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911A8B3B-7931-4340-B786-37AAADC64593}" type="datetimeFigureOut">
              <a:rPr lang="ko-KR" altLang="en-US" smtClean="0"/>
              <a:pPr/>
              <a:t>2021-03-31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A05BA-4512-48E2-8544-3912A2E1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70E8C-EC9E-40FF-8E3B-6A7499131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428A20ED-B3C4-486C-A9DA-2AFCDBA62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0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EF7B88-7081-45DF-8DF1-156E5A14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02" y="992968"/>
            <a:ext cx="5533661" cy="19443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D65BDC2-C339-4CD0-A4D2-E382B92CE2BC}"/>
              </a:ext>
            </a:extLst>
          </p:cNvPr>
          <p:cNvSpPr txBox="1"/>
          <p:nvPr/>
        </p:nvSpPr>
        <p:spPr>
          <a:xfrm>
            <a:off x="422104" y="236689"/>
            <a:ext cx="869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서울시 행정구역 및 업종별 매출 상위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Top3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업태 제시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46CA2F1-A132-4C44-BBED-A502B893E85C}"/>
              </a:ext>
            </a:extLst>
          </p:cNvPr>
          <p:cNvCxnSpPr>
            <a:cxnSpLocks/>
          </p:cNvCxnSpPr>
          <p:nvPr/>
        </p:nvCxnSpPr>
        <p:spPr>
          <a:xfrm flipV="1">
            <a:off x="9642760" y="135084"/>
            <a:ext cx="0" cy="65878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9225D2FA-AD84-47EA-9946-2C5A514E6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42" y="1009788"/>
            <a:ext cx="3210535" cy="16324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BE1A9C1-4A78-4222-A84C-D9F72E373F11}"/>
              </a:ext>
            </a:extLst>
          </p:cNvPr>
          <p:cNvSpPr txBox="1"/>
          <p:nvPr/>
        </p:nvSpPr>
        <p:spPr>
          <a:xfrm>
            <a:off x="9696586" y="3290347"/>
            <a:ext cx="24453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언어 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R</a:t>
            </a:r>
            <a:endParaRPr lang="ko-KR" altLang="en-US" sz="15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B1C01B-ED14-4320-BE8D-D96CBC0E8A45}"/>
              </a:ext>
            </a:extLst>
          </p:cNvPr>
          <p:cNvSpPr txBox="1"/>
          <p:nvPr/>
        </p:nvSpPr>
        <p:spPr>
          <a:xfrm>
            <a:off x="9710313" y="4012887"/>
            <a:ext cx="2445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머신기술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스택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Multi Linear Regression</a:t>
            </a: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Regression Tree</a:t>
            </a: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</a:t>
            </a:r>
            <a:endParaRPr lang="ko-KR" altLang="en-US" sz="15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8C8011-59F1-43FA-B8B8-99DB115AABF8}"/>
              </a:ext>
            </a:extLst>
          </p:cNvPr>
          <p:cNvSpPr txBox="1"/>
          <p:nvPr/>
        </p:nvSpPr>
        <p:spPr>
          <a:xfrm>
            <a:off x="9710313" y="5427926"/>
            <a:ext cx="2445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통계기술 스택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검정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아노바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검정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상관분석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2C60328-7118-4712-BAF8-70E7551D2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57" y="5074303"/>
            <a:ext cx="2901505" cy="147530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FFDDEB9F-0411-459E-BABA-F0D466582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57" y="3120611"/>
            <a:ext cx="2901505" cy="147530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E259B84-B470-4135-B7AB-13927A796FDA}"/>
              </a:ext>
            </a:extLst>
          </p:cNvPr>
          <p:cNvSpPr txBox="1"/>
          <p:nvPr/>
        </p:nvSpPr>
        <p:spPr>
          <a:xfrm>
            <a:off x="6237197" y="735941"/>
            <a:ext cx="326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20.3</a:t>
            </a:r>
            <a:r>
              <a:rPr lang="ko-KR" altLang="en-US" sz="1200" b="1" dirty="0">
                <a:latin typeface="+mj-lt"/>
              </a:rPr>
              <a:t>분기 실제 업태 </a:t>
            </a:r>
            <a:r>
              <a:rPr lang="en-US" altLang="ko-KR" sz="1200" b="1" dirty="0">
                <a:latin typeface="+mj-lt"/>
              </a:rPr>
              <a:t>Rank vs </a:t>
            </a:r>
            <a:r>
              <a:rPr lang="ko-KR" altLang="en-US" sz="1200" b="1" dirty="0">
                <a:latin typeface="+mj-lt"/>
              </a:rPr>
              <a:t>예측 업태 </a:t>
            </a:r>
            <a:r>
              <a:rPr lang="en-US" altLang="ko-KR" sz="1200" b="1" dirty="0">
                <a:latin typeface="+mj-lt"/>
              </a:rPr>
              <a:t>Rank</a:t>
            </a:r>
            <a:endParaRPr lang="ko-KR" altLang="en-US" sz="1200" b="1" dirty="0"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5DBDF9-CB4C-4C62-B4B6-CA382D23AA00}"/>
              </a:ext>
            </a:extLst>
          </p:cNvPr>
          <p:cNvSpPr txBox="1"/>
          <p:nvPr/>
        </p:nvSpPr>
        <p:spPr>
          <a:xfrm>
            <a:off x="6237197" y="2843612"/>
            <a:ext cx="326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j-lt"/>
              </a:rPr>
              <a:t>20.3</a:t>
            </a:r>
            <a:r>
              <a:rPr lang="ko-KR" altLang="en-US" sz="1200" b="1" dirty="0">
                <a:latin typeface="+mj-lt"/>
              </a:rPr>
              <a:t>분기 예측 </a:t>
            </a:r>
            <a:r>
              <a:rPr lang="en-US" altLang="ko-KR" sz="1200" b="1" dirty="0">
                <a:latin typeface="+mj-lt"/>
              </a:rPr>
              <a:t>Rank count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bar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plot</a:t>
            </a:r>
            <a:r>
              <a:rPr lang="ko-KR" altLang="en-US" sz="1200" b="1" dirty="0">
                <a:latin typeface="+mj-lt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89442C-E6DF-442E-8370-C547CD8272AE}"/>
              </a:ext>
            </a:extLst>
          </p:cNvPr>
          <p:cNvSpPr txBox="1"/>
          <p:nvPr/>
        </p:nvSpPr>
        <p:spPr>
          <a:xfrm>
            <a:off x="6237197" y="4841251"/>
            <a:ext cx="326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j-lt"/>
              </a:rPr>
              <a:t>20.3</a:t>
            </a:r>
            <a:r>
              <a:rPr lang="ko-KR" altLang="en-US" sz="1200" b="1" dirty="0">
                <a:latin typeface="+mj-lt"/>
              </a:rPr>
              <a:t>분기 실제 </a:t>
            </a:r>
            <a:r>
              <a:rPr lang="en-US" altLang="ko-KR" sz="1200" b="1" dirty="0">
                <a:latin typeface="+mj-lt"/>
              </a:rPr>
              <a:t>Rank count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bar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plot</a:t>
            </a:r>
            <a:r>
              <a:rPr lang="ko-KR" altLang="en-US" sz="1200" b="1" dirty="0">
                <a:latin typeface="+mj-lt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C33063-F40E-4966-BC56-D2CF6F845FBA}"/>
              </a:ext>
            </a:extLst>
          </p:cNvPr>
          <p:cNvSpPr txBox="1"/>
          <p:nvPr/>
        </p:nvSpPr>
        <p:spPr>
          <a:xfrm>
            <a:off x="36361" y="3458890"/>
            <a:ext cx="647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bias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최소화를 위해 점포수가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5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개 이하인 데이터 삭제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15.1~20.2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에서 한 분기라도 매출액이 임대료보다 적은 경우 삭제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모델 적합 전 기본 변수들에 대한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EDA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</a:rPr>
              <a:t>를 통해 목표 변수와 연관성이 있는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Feature Engineering</a:t>
            </a:r>
            <a:b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토요일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10,40,50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대 매출비율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Model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별 </a:t>
            </a:r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Coef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가중치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를 통한 앙상블 결과 행정구역 및 업종별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Top3 Rank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정확도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2.3%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향상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(89.3%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 91.6%)</a:t>
            </a:r>
          </a:p>
          <a:p>
            <a:pPr marL="285750" indent="-285750">
              <a:buFontTx/>
              <a:buChar char="-"/>
            </a:pPr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9C1D7F-49D8-4D83-AAF5-EEBC28571922}"/>
              </a:ext>
            </a:extLst>
          </p:cNvPr>
          <p:cNvSpPr txBox="1"/>
          <p:nvPr/>
        </p:nvSpPr>
        <p:spPr>
          <a:xfrm>
            <a:off x="9696586" y="490315"/>
            <a:ext cx="24453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설명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</a:t>
            </a:r>
          </a:p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코로나와 같은 예측불가한 </a:t>
            </a:r>
            <a:r>
              <a:rPr lang="ko-KR" altLang="en-US" sz="1500" dirty="0" err="1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팬데믹에서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신규 창업자가 안정적인 수익 창출이 가능한 업태 제시를 위하여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15.1~20.2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 데이터 분석 후 업태 예측 모델을 제작하여 행정구역 및 업종별 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Top3 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업태를 제시해주는 프로젝트</a:t>
            </a:r>
            <a:endParaRPr lang="en-US" altLang="ko-KR" sz="1500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7AA9F-A261-4DCD-A540-6B028E7EBA30}"/>
              </a:ext>
            </a:extLst>
          </p:cNvPr>
          <p:cNvSpPr txBox="1"/>
          <p:nvPr/>
        </p:nvSpPr>
        <p:spPr>
          <a:xfrm>
            <a:off x="0" y="0"/>
            <a:ext cx="191452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Project 1</a:t>
            </a:r>
            <a:endParaRPr lang="ko-KR" altLang="en-US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81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29CED5C-F0E4-40D9-8B6E-CB5599087DCC}"/>
              </a:ext>
            </a:extLst>
          </p:cNvPr>
          <p:cNvGrpSpPr/>
          <p:nvPr/>
        </p:nvGrpSpPr>
        <p:grpSpPr>
          <a:xfrm>
            <a:off x="490814" y="122648"/>
            <a:ext cx="8210451" cy="679719"/>
            <a:chOff x="490814" y="122648"/>
            <a:chExt cx="8210451" cy="6797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83A6F-3718-44F1-8D4C-A4113DA5A53E}"/>
                </a:ext>
              </a:extLst>
            </p:cNvPr>
            <p:cNvSpPr txBox="1"/>
            <p:nvPr/>
          </p:nvSpPr>
          <p:spPr>
            <a:xfrm>
              <a:off x="490814" y="122648"/>
              <a:ext cx="8210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브라질 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이커머스</a:t>
              </a:r>
              <a:r>
                <a:rPr lang="en-US" altLang="ko-KR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플랫폼 만족도 점수 분석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CE899F-876B-4E16-A37C-FB86BB2C63C7}"/>
                </a:ext>
              </a:extLst>
            </p:cNvPr>
            <p:cNvSpPr txBox="1"/>
            <p:nvPr/>
          </p:nvSpPr>
          <p:spPr>
            <a:xfrm>
              <a:off x="490814" y="494590"/>
              <a:ext cx="8210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만족도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점수 분석을 통한 사업 개선 방향 제시 및 만족도 점수 예측 모델 개발</a:t>
              </a: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4BEB3DC-F07D-4BDF-A506-BEB255DFA9CD}"/>
              </a:ext>
            </a:extLst>
          </p:cNvPr>
          <p:cNvCxnSpPr>
            <a:cxnSpLocks/>
          </p:cNvCxnSpPr>
          <p:nvPr/>
        </p:nvCxnSpPr>
        <p:spPr>
          <a:xfrm flipV="1">
            <a:off x="9940954" y="335885"/>
            <a:ext cx="0" cy="6375308"/>
          </a:xfrm>
          <a:prstGeom prst="line">
            <a:avLst/>
          </a:prstGeom>
          <a:ln w="12700">
            <a:solidFill>
              <a:srgbClr val="A0A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B9986D-D3E8-444E-AB15-C7B3E268CC28}"/>
              </a:ext>
            </a:extLst>
          </p:cNvPr>
          <p:cNvSpPr txBox="1"/>
          <p:nvPr/>
        </p:nvSpPr>
        <p:spPr>
          <a:xfrm>
            <a:off x="9999678" y="1622045"/>
            <a:ext cx="2155970" cy="38472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주제 선정 배경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실제 기업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Data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선택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유통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이커머스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데이터를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</a:b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다루고자 함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데이터 출처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: Kaggle</a:t>
            </a:r>
          </a:p>
          <a:p>
            <a:r>
              <a:rPr lang="en-US" altLang="ko-KR" sz="8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https://www.kaggle.com/olistbr/brazilian-ecommerce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프로젝트 기간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21.02.01 – 21.03.25(8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</a:t>
            </a:r>
          </a:p>
          <a:p>
            <a:pPr marL="171450" indent="-171450">
              <a:buFontTx/>
              <a:buChar char="-"/>
            </a:pP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프로젝트 참여 인원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: 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명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언어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: Python </a:t>
            </a:r>
          </a:p>
          <a:p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기술스택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Pandas,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numpy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Seabon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, matplotlib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Sklearn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lightGBM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FFDF9-0661-4758-BC6D-EA1068E7FDC5}"/>
              </a:ext>
            </a:extLst>
          </p:cNvPr>
          <p:cNvSpPr txBox="1"/>
          <p:nvPr/>
        </p:nvSpPr>
        <p:spPr>
          <a:xfrm>
            <a:off x="10356596" y="1195287"/>
            <a:ext cx="1442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Summary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88A42-BB62-46F4-A5F3-518C018117B0}"/>
              </a:ext>
            </a:extLst>
          </p:cNvPr>
          <p:cNvSpPr txBox="1"/>
          <p:nvPr/>
        </p:nvSpPr>
        <p:spPr>
          <a:xfrm>
            <a:off x="179688" y="1392859"/>
            <a:ext cx="3203628" cy="52014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EDA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1)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고객 데이터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2)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 데이터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고객은 약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97%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이상이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회만 구매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반면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판매자는 지속적 상품 판매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상대적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판매자 기준으로 분석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3)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 데이터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전체 리뷰 중 불만족 비율이 약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23%(1~3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리뷰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커멘트에서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전반적으로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Product, delivery(receive, came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등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)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이 언급이 많이 된 것으로 보아 배송 관련 사항이 많을 것으로 판단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Reduction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고객 및 판매자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state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오 분류 지역 재 분류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상품 카테고리 재 분류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구매시점 별 주문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상품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중복행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제거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상품 배송 일자가 비어 있는 행 제거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상품 카테고리가 비어 있는 행 제거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584FC-AE8C-40CB-875A-101D1B96DF68}"/>
              </a:ext>
            </a:extLst>
          </p:cNvPr>
          <p:cNvSpPr txBox="1"/>
          <p:nvPr/>
        </p:nvSpPr>
        <p:spPr>
          <a:xfrm>
            <a:off x="94266" y="894700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Preprocessing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673D70-4C54-4754-8470-73E220DDF928}"/>
              </a:ext>
            </a:extLst>
          </p:cNvPr>
          <p:cNvGrpSpPr/>
          <p:nvPr/>
        </p:nvGrpSpPr>
        <p:grpSpPr>
          <a:xfrm>
            <a:off x="7970275" y="1174309"/>
            <a:ext cx="2000041" cy="5283946"/>
            <a:chOff x="7084306" y="3425363"/>
            <a:chExt cx="1502660" cy="328091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8A2C34C-DEE9-4C25-894A-94D66FCA1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4306" y="5007756"/>
              <a:ext cx="1502660" cy="169852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CA91D78-EB3D-4572-88DB-189EF4057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5311" y="3425363"/>
              <a:ext cx="1380650" cy="1568482"/>
            </a:xfrm>
            <a:prstGeom prst="rect">
              <a:avLst/>
            </a:prstGeom>
          </p:spPr>
        </p:pic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0C754DB6-B942-463A-8D00-752908ACC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698" y="1012153"/>
            <a:ext cx="2136441" cy="17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1BF5169-BC15-4E54-B37F-2327C931E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273" y="1915749"/>
            <a:ext cx="2499619" cy="17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968E74B6-9D85-4193-8A73-631C9C79B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95" y="4019154"/>
            <a:ext cx="4027030" cy="250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7B5F376-DCB1-4821-B870-AD3DAF62352F}"/>
              </a:ext>
            </a:extLst>
          </p:cNvPr>
          <p:cNvSpPr txBox="1"/>
          <p:nvPr/>
        </p:nvSpPr>
        <p:spPr>
          <a:xfrm>
            <a:off x="0" y="0"/>
            <a:ext cx="1914522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Project 2</a:t>
            </a:r>
            <a:endParaRPr lang="ko-KR" altLang="en-US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6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683558E1-99CB-49ED-8579-ED34449A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601" y="3219886"/>
            <a:ext cx="2880000" cy="6793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B91C33-C57D-4C5A-9553-F1A2F8F6BD82}"/>
              </a:ext>
            </a:extLst>
          </p:cNvPr>
          <p:cNvGrpSpPr/>
          <p:nvPr/>
        </p:nvGrpSpPr>
        <p:grpSpPr>
          <a:xfrm>
            <a:off x="1990775" y="122648"/>
            <a:ext cx="8210451" cy="679719"/>
            <a:chOff x="490814" y="122648"/>
            <a:chExt cx="8210451" cy="67971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BE0A83-3497-402F-AB48-6270A28F95EF}"/>
                </a:ext>
              </a:extLst>
            </p:cNvPr>
            <p:cNvSpPr txBox="1"/>
            <p:nvPr/>
          </p:nvSpPr>
          <p:spPr>
            <a:xfrm>
              <a:off x="490814" y="122648"/>
              <a:ext cx="8210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브라질 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이커머스</a:t>
              </a:r>
              <a:r>
                <a:rPr lang="en-US" altLang="ko-KR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플랫폼 만족도 점수 분석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B28AA9-7349-43BE-A6B7-017C18FA41C8}"/>
                </a:ext>
              </a:extLst>
            </p:cNvPr>
            <p:cNvSpPr txBox="1"/>
            <p:nvPr/>
          </p:nvSpPr>
          <p:spPr>
            <a:xfrm>
              <a:off x="490814" y="494590"/>
              <a:ext cx="8210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만족도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점수 분석을 통한 사업 개선 방향 제시 및 만족도 점수 예측 모델 개발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1B6B92-8575-4FA0-B452-0A2A8F4ACC7E}"/>
              </a:ext>
            </a:extLst>
          </p:cNvPr>
          <p:cNvSpPr txBox="1"/>
          <p:nvPr/>
        </p:nvSpPr>
        <p:spPr>
          <a:xfrm>
            <a:off x="196466" y="1233254"/>
            <a:ext cx="3203628" cy="51244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Feature Engineering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기준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: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원 데이터셋은 리뷰 정보가 있는 데이터만 추출하여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캐글에서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제공했기에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실제 업무라 가정하고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 스코어가 없는 데이터 다루기 위한 변수를 생성하는 것을 목표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로 함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228600" indent="-228600">
              <a:spcBef>
                <a:spcPts val="600"/>
              </a:spcBef>
              <a:buAutoNum type="arabicParenR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- review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score 1,0 (1 = 1~3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/ 0 = 4~5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 별 평균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review_score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 별 평균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review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comment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길이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2)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유통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: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배송 관련 이슈가 많기에 관련 변수 생성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전체 배송 일수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상품 준비 일수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/ 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배송 지연 일수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배송 지연 여부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과거 이력 기준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   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직전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개월 평균 배송 준비 일수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직전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개월 평균 배송 지연 일수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직전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개월 배송 지연 비율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  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직전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개월 구매 최소 비율 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9D9F2-50E9-4D15-8081-4CDBBF01161E}"/>
              </a:ext>
            </a:extLst>
          </p:cNvPr>
          <p:cNvSpPr txBox="1"/>
          <p:nvPr/>
        </p:nvSpPr>
        <p:spPr>
          <a:xfrm>
            <a:off x="94266" y="894700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Preprocessing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DB9E4840-A4CB-43BF-B07B-BAB30B755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6" t="50925"/>
          <a:stretch/>
        </p:blipFill>
        <p:spPr bwMode="auto">
          <a:xfrm>
            <a:off x="3422325" y="1021659"/>
            <a:ext cx="2697981" cy="18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92FB2F68-7455-40CE-BFCE-4805DD559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4"/>
          <a:stretch/>
        </p:blipFill>
        <p:spPr bwMode="auto">
          <a:xfrm>
            <a:off x="6259808" y="955202"/>
            <a:ext cx="1798675" cy="200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3B283DE-B412-4C03-97E9-CD52C1438975}"/>
              </a:ext>
            </a:extLst>
          </p:cNvPr>
          <p:cNvSpPr txBox="1"/>
          <p:nvPr/>
        </p:nvSpPr>
        <p:spPr>
          <a:xfrm>
            <a:off x="8554658" y="1265512"/>
            <a:ext cx="356946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LightGBM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Model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사용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기본 입력 변수 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F1 : 0.015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Feature Eng.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변수 추가 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F1 : 0.39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오버샘플링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+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하이퍼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파라미터 조정 시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F1 : 0.47</a:t>
            </a:r>
            <a:b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</a:b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(1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0.25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0.75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0.5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0.5)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5E722C-5538-476F-A366-5A008CD60160}"/>
              </a:ext>
            </a:extLst>
          </p:cNvPr>
          <p:cNvSpPr txBox="1"/>
          <p:nvPr/>
        </p:nvSpPr>
        <p:spPr>
          <a:xfrm>
            <a:off x="8452458" y="926958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Modeling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79D8E6-A8D5-4857-BE67-9181DB78EC9A}"/>
              </a:ext>
            </a:extLst>
          </p:cNvPr>
          <p:cNvSpPr txBox="1"/>
          <p:nvPr/>
        </p:nvSpPr>
        <p:spPr>
          <a:xfrm>
            <a:off x="3786414" y="2895262"/>
            <a:ext cx="38763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 스코어가 낮을수록 배송이 오래 걸리는 것을 확인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E574007-23E3-42EB-8798-78734A8CC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896" y="3219886"/>
            <a:ext cx="3383148" cy="292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3D6D643-EF1B-4185-A21F-DD2CC53BB86A}"/>
              </a:ext>
            </a:extLst>
          </p:cNvPr>
          <p:cNvSpPr txBox="1"/>
          <p:nvPr/>
        </p:nvSpPr>
        <p:spPr>
          <a:xfrm>
            <a:off x="3630275" y="6168899"/>
            <a:ext cx="387639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 스코어 이진 분류 기준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(1 = 1~3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/ 0 = 4~5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</a:t>
            </a:r>
          </a:p>
          <a:p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  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배송 기간은 오래 걸림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   -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최소율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누적 글자수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배송 지연율이 큰 것을 확인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4E4C405-207D-494E-B9DA-51CB8E22E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259" y="4523147"/>
            <a:ext cx="2880000" cy="6339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6920310-734C-43FC-910D-3DC93311C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8259" y="5780957"/>
            <a:ext cx="2880000" cy="6657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3" name="화살표: 오른쪽으로 구부러짐 42">
            <a:extLst>
              <a:ext uri="{FF2B5EF4-FFF2-40B4-BE49-F238E27FC236}">
                <a16:creationId xmlns:a16="http://schemas.microsoft.com/office/drawing/2014/main" id="{6C73A258-4715-4ABB-ABE3-C31CCCC42C1B}"/>
              </a:ext>
            </a:extLst>
          </p:cNvPr>
          <p:cNvSpPr/>
          <p:nvPr/>
        </p:nvSpPr>
        <p:spPr>
          <a:xfrm>
            <a:off x="8139606" y="3750057"/>
            <a:ext cx="490715" cy="922303"/>
          </a:xfrm>
          <a:prstGeom prst="curvedRightArrow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으로 구부러짐 43">
            <a:extLst>
              <a:ext uri="{FF2B5EF4-FFF2-40B4-BE49-F238E27FC236}">
                <a16:creationId xmlns:a16="http://schemas.microsoft.com/office/drawing/2014/main" id="{2B43CE20-324D-48BD-BAAF-0F0D22E9C270}"/>
              </a:ext>
            </a:extLst>
          </p:cNvPr>
          <p:cNvSpPr/>
          <p:nvPr/>
        </p:nvSpPr>
        <p:spPr>
          <a:xfrm>
            <a:off x="8147991" y="5007867"/>
            <a:ext cx="490715" cy="922303"/>
          </a:xfrm>
          <a:prstGeom prst="curvedRightArrow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C47368-5BF1-4684-BA02-ED33B6E3D77F}"/>
              </a:ext>
            </a:extLst>
          </p:cNvPr>
          <p:cNvSpPr txBox="1"/>
          <p:nvPr/>
        </p:nvSpPr>
        <p:spPr>
          <a:xfrm>
            <a:off x="8707212" y="2888683"/>
            <a:ext cx="28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altLang="ko-KR" sz="1400" dirty="0"/>
              <a:t>Base model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B8286C-249E-499C-82A0-0887A2AF172C}"/>
              </a:ext>
            </a:extLst>
          </p:cNvPr>
          <p:cNvSpPr txBox="1"/>
          <p:nvPr/>
        </p:nvSpPr>
        <p:spPr>
          <a:xfrm>
            <a:off x="8706100" y="4196386"/>
            <a:ext cx="28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en-US" altLang="ko-KR" sz="1400" dirty="0"/>
              <a:t>Feature</a:t>
            </a:r>
            <a:r>
              <a:rPr lang="ko-KR" altLang="en-US" sz="1400" dirty="0"/>
              <a:t> </a:t>
            </a:r>
            <a:r>
              <a:rPr lang="en-US" altLang="ko-KR" sz="1400" dirty="0" err="1"/>
              <a:t>Eng</a:t>
            </a:r>
            <a:r>
              <a:rPr lang="ko-KR" altLang="en-US" sz="1400" dirty="0"/>
              <a:t> 변수 추가</a:t>
            </a:r>
            <a:endParaRPr lang="en-US" altLang="ko-KR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B2EF91-3692-45D8-B20E-5167931B1236}"/>
              </a:ext>
            </a:extLst>
          </p:cNvPr>
          <p:cNvSpPr txBox="1"/>
          <p:nvPr/>
        </p:nvSpPr>
        <p:spPr>
          <a:xfrm>
            <a:off x="8706099" y="5465588"/>
            <a:ext cx="28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r>
              <a:rPr lang="ko-KR" altLang="en-US" sz="1400" dirty="0" err="1"/>
              <a:t>오버샘플링</a:t>
            </a:r>
            <a:r>
              <a:rPr lang="ko-KR" altLang="en-US" sz="1400" dirty="0"/>
              <a:t> 및 </a:t>
            </a:r>
            <a:r>
              <a:rPr lang="ko-KR" altLang="en-US" sz="1400" dirty="0" err="1"/>
              <a:t>하이퍼</a:t>
            </a:r>
            <a:r>
              <a:rPr lang="ko-KR" altLang="en-US" sz="1400" dirty="0"/>
              <a:t> 파라미터 조정</a:t>
            </a:r>
            <a:endParaRPr lang="en-US" altLang="ko-KR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CDBD70-5EB6-48CE-824D-FC1617E82887}"/>
              </a:ext>
            </a:extLst>
          </p:cNvPr>
          <p:cNvSpPr txBox="1"/>
          <p:nvPr/>
        </p:nvSpPr>
        <p:spPr>
          <a:xfrm>
            <a:off x="0" y="0"/>
            <a:ext cx="1914522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Project 2</a:t>
            </a:r>
            <a:endParaRPr lang="ko-KR" altLang="en-US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51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B91C33-C57D-4C5A-9553-F1A2F8F6BD82}"/>
              </a:ext>
            </a:extLst>
          </p:cNvPr>
          <p:cNvGrpSpPr/>
          <p:nvPr/>
        </p:nvGrpSpPr>
        <p:grpSpPr>
          <a:xfrm>
            <a:off x="1990775" y="122648"/>
            <a:ext cx="8210451" cy="679719"/>
            <a:chOff x="490814" y="122648"/>
            <a:chExt cx="8210451" cy="67971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BE0A83-3497-402F-AB48-6270A28F95EF}"/>
                </a:ext>
              </a:extLst>
            </p:cNvPr>
            <p:cNvSpPr txBox="1"/>
            <p:nvPr/>
          </p:nvSpPr>
          <p:spPr>
            <a:xfrm>
              <a:off x="490814" y="122648"/>
              <a:ext cx="8210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브라질 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이커머스</a:t>
              </a:r>
              <a:r>
                <a:rPr lang="en-US" altLang="ko-KR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2000" b="1" dirty="0">
                  <a:solidFill>
                    <a:srgbClr val="0070C0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플랫폼 만족도 점수 분석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B28AA9-7349-43BE-A6B7-017C18FA41C8}"/>
                </a:ext>
              </a:extLst>
            </p:cNvPr>
            <p:cNvSpPr txBox="1"/>
            <p:nvPr/>
          </p:nvSpPr>
          <p:spPr>
            <a:xfrm>
              <a:off x="490814" y="494590"/>
              <a:ext cx="8210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만족도</a:t>
              </a:r>
              <a:r>
                <a:rPr lang="en-US" altLang="ko-KR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</a:t>
              </a:r>
              <a:r>
                <a:rPr lang="ko-KR" altLang="en-US" sz="14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점수 분석을 통한 사업 개선 방향 제시 및 만족도 점수 예측 모델 개발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1B6B92-8575-4FA0-B452-0A2A8F4ACC7E}"/>
              </a:ext>
            </a:extLst>
          </p:cNvPr>
          <p:cNvSpPr txBox="1"/>
          <p:nvPr/>
        </p:nvSpPr>
        <p:spPr>
          <a:xfrm>
            <a:off x="196465" y="1623779"/>
            <a:ext cx="3851659" cy="36779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Logistics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기준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물류 관련 변수의 경향성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 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제품 배송 기간과 고객 만족도 반비례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	  ii)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배송비 금액과 고객 만족도 반비례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제안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물류 파트너 및 인프라 확보를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통한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                    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배송 기간 단축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171450" indent="-171450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care</a:t>
            </a: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 관련 변수의 경향성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 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i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)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판매자의 제품 준비 기간과 고객 만족도 반비례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  ii)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판매자가 받았던 리뷰 코멘트 길이와 반비례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제안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판매자별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과거 판매 데이터 중 만족도에 영향을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                  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미치는 지표를 추적 관리하여 서비스 개선이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                   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필요한 셀러를 조기에 탐지 및 관리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E9D9F2-50E9-4D15-8081-4CDBBF01161E}"/>
              </a:ext>
            </a:extLst>
          </p:cNvPr>
          <p:cNvSpPr txBox="1"/>
          <p:nvPr/>
        </p:nvSpPr>
        <p:spPr>
          <a:xfrm>
            <a:off x="1031034" y="1285225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Suggestion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324B3D-06B8-4321-BFC6-66020EED8082}"/>
              </a:ext>
            </a:extLst>
          </p:cNvPr>
          <p:cNvSpPr txBox="1"/>
          <p:nvPr/>
        </p:nvSpPr>
        <p:spPr>
          <a:xfrm>
            <a:off x="4048124" y="1623779"/>
            <a:ext cx="4010026" cy="31547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 분포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판매 건수가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건인 셀러는 전체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3,095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명 중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563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(18.2%)</a:t>
            </a: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판매자 등급을 분류하여 변수로 활용하고자 했으나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	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  <a:sym typeface="Wingdings" panose="05000000000000000000" pitchFamily="2" charset="2"/>
              </a:rPr>
              <a:t>데이터가 부족하여 클러스터링 불가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  <a:sym typeface="Wingdings" panose="05000000000000000000" pitchFamily="2" charset="2"/>
            </a:endParaRPr>
          </a:p>
          <a:p>
            <a:pPr marL="171450" indent="-171450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데이터 구성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고객이 다양한 판매자의 제품을 한 번에 구매하더라도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리뷰는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건으로만 집계되어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해당 내용이 어떤 제품 및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판매자에 대한 것인지 구별하기 어려움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이번 프로젝트에선 해당 데이터를 삭제 후 진행했지만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,</a:t>
            </a: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리뷰가 제품 단위로 기록되어 있다면 보다 정확한 분석이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가능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할 것으로 보임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highlight>
                <a:srgbClr val="FFFF00"/>
              </a:highlight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31C0BA-916E-47F6-95FC-C6107AC8CD17}"/>
              </a:ext>
            </a:extLst>
          </p:cNvPr>
          <p:cNvSpPr txBox="1"/>
          <p:nvPr/>
        </p:nvSpPr>
        <p:spPr>
          <a:xfrm>
            <a:off x="4882693" y="1285225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Restrictions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B5A9E3-8E7C-4342-BDA0-0CB93896F527}"/>
              </a:ext>
            </a:extLst>
          </p:cNvPr>
          <p:cNvSpPr txBox="1"/>
          <p:nvPr/>
        </p:nvSpPr>
        <p:spPr>
          <a:xfrm>
            <a:off x="8058150" y="1623779"/>
            <a:ext cx="4010026" cy="24776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새로운 모델 생성 및 앙상블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추가적인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Regression Model, Tree Model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을 생성하고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   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 앙상블을 통한 예측 성능 개선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marL="171450" indent="-171450" defTabSz="18000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Feature Engineering</a:t>
            </a: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en-US" altLang="ko-KR" sz="1200" dirty="0" err="1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Olist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에서 제공한 데이터셋에서 다양한 인사이트를 도출할 수 있었고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지속적인 분석을 통해 더 나은 변수를 생성할 수 있으리라 판단됨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-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추가 변수 확보를 통한 예측 성능 개선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  <a:p>
            <a:pPr defTabSz="180000">
              <a:spcBef>
                <a:spcPts val="600"/>
              </a:spcBef>
            </a:pP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	  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및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PCA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Malgun Gothic Semilight" panose="020B0502040204020203" pitchFamily="50" charset="-127"/>
              </a:rPr>
              <a:t>를 통한 모델 속도 개선 가능</a:t>
            </a:r>
            <a:endParaRPr lang="en-US" altLang="ko-KR" sz="1200" dirty="0">
              <a:solidFill>
                <a:schemeClr val="tx2">
                  <a:lumMod val="7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Malgun Gothic Semilight" panose="020B0502040204020203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C9B087-9E8E-4CC0-9475-A2DE99728050}"/>
              </a:ext>
            </a:extLst>
          </p:cNvPr>
          <p:cNvSpPr txBox="1"/>
          <p:nvPr/>
        </p:nvSpPr>
        <p:spPr>
          <a:xfrm>
            <a:off x="8892719" y="1285225"/>
            <a:ext cx="1919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Improvement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B20DDD-48C2-4536-BFBB-CAFC44E567AF}"/>
              </a:ext>
            </a:extLst>
          </p:cNvPr>
          <p:cNvGrpSpPr/>
          <p:nvPr/>
        </p:nvGrpSpPr>
        <p:grpSpPr>
          <a:xfrm>
            <a:off x="7286702" y="4518527"/>
            <a:ext cx="4708833" cy="2108496"/>
            <a:chOff x="7097522" y="4293737"/>
            <a:chExt cx="4708833" cy="2108496"/>
          </a:xfrm>
        </p:grpSpPr>
        <p:pic>
          <p:nvPicPr>
            <p:cNvPr id="48" name="그림 4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033F1B5-8A82-41DD-B0A5-81B12D6A6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036" r="16036"/>
            <a:stretch/>
          </p:blipFill>
          <p:spPr>
            <a:xfrm>
              <a:off x="7097522" y="4342832"/>
              <a:ext cx="4708833" cy="2010306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A15FF7F-0C22-49C0-99F7-46BD6DB65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5736" b="82234" l="8992" r="89918">
                          <a14:foregroundMark x1="8992" y1="54822" x2="9264" y2="61929"/>
                          <a14:foregroundMark x1="37602" y1="34518" x2="35150" y2="44670"/>
                          <a14:foregroundMark x1="48501" y1="47208" x2="46866" y2="55838"/>
                          <a14:foregroundMark x1="47956" y1="25888" x2="47956" y2="25888"/>
                          <a14:foregroundMark x1="65395" y1="57868" x2="65395" y2="57868"/>
                          <a14:foregroundMark x1="80109" y1="44162" x2="79292" y2="44162"/>
                        </a14:backgroundRemoval>
                      </a14:imgEffect>
                    </a14:imgLayer>
                  </a14:imgProps>
                </a:ext>
              </a:extLst>
            </a:blip>
            <a:srcRect t="7528" b="9054"/>
            <a:stretch/>
          </p:blipFill>
          <p:spPr>
            <a:xfrm>
              <a:off x="7097523" y="4293737"/>
              <a:ext cx="4708831" cy="2108496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B83D91-7C24-4CD1-B8F9-EB455A07BE8C}"/>
              </a:ext>
            </a:extLst>
          </p:cNvPr>
          <p:cNvSpPr txBox="1"/>
          <p:nvPr/>
        </p:nvSpPr>
        <p:spPr>
          <a:xfrm>
            <a:off x="0" y="0"/>
            <a:ext cx="1914522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Project 2</a:t>
            </a:r>
            <a:endParaRPr lang="ko-KR" altLang="en-US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15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2867</TotalTime>
  <Words>869</Words>
  <Application>Microsoft Office PowerPoint</Application>
  <PresentationFormat>와이드스크린</PresentationFormat>
  <Paragraphs>137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LG Smart UI Light</vt:lpstr>
      <vt:lpstr>HY헤드라인M</vt:lpstr>
      <vt:lpstr>Wingdings</vt:lpstr>
      <vt:lpstr>맑은 고딕</vt:lpstr>
      <vt:lpstr>Noto Sans KR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현정</dc:creator>
  <cp:lastModifiedBy>고형용</cp:lastModifiedBy>
  <cp:revision>127</cp:revision>
  <dcterms:created xsi:type="dcterms:W3CDTF">2021-03-23T06:38:15Z</dcterms:created>
  <dcterms:modified xsi:type="dcterms:W3CDTF">2021-03-31T14:22:05Z</dcterms:modified>
</cp:coreProperties>
</file>